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97" r:id="rId2"/>
    <p:sldId id="273" r:id="rId3"/>
    <p:sldId id="307" r:id="rId4"/>
    <p:sldId id="275" r:id="rId5"/>
    <p:sldId id="276" r:id="rId6"/>
    <p:sldId id="280" r:id="rId7"/>
    <p:sldId id="303" r:id="rId8"/>
    <p:sldId id="305" r:id="rId9"/>
    <p:sldId id="263" r:id="rId10"/>
    <p:sldId id="306" r:id="rId11"/>
    <p:sldId id="309" r:id="rId12"/>
    <p:sldId id="298" r:id="rId13"/>
    <p:sldId id="308" r:id="rId14"/>
    <p:sldId id="291" r:id="rId15"/>
    <p:sldId id="310" r:id="rId16"/>
    <p:sldId id="299" r:id="rId17"/>
    <p:sldId id="304" r:id="rId18"/>
    <p:sldId id="292" r:id="rId19"/>
    <p:sldId id="300" r:id="rId20"/>
    <p:sldId id="293" r:id="rId21"/>
    <p:sldId id="301" r:id="rId22"/>
    <p:sldId id="302" r:id="rId23"/>
    <p:sldId id="282" r:id="rId24"/>
    <p:sldId id="31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0000FF"/>
    <a:srgbClr val="000000"/>
    <a:srgbClr val="059505"/>
    <a:srgbClr val="FF0000"/>
    <a:srgbClr val="99FF99"/>
    <a:srgbClr val="FFFFFF"/>
    <a:srgbClr val="669900"/>
    <a:srgbClr val="ABA955"/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44" autoAdjust="0"/>
    <p:restoredTop sz="96552" autoAdjust="0"/>
  </p:normalViewPr>
  <p:slideViewPr>
    <p:cSldViewPr>
      <p:cViewPr>
        <p:scale>
          <a:sx n="100" d="100"/>
          <a:sy n="100" d="100"/>
        </p:scale>
        <p:origin x="-203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66A39-5797-4F6B-A99D-92F040E5226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33D95-CB91-4E3B-8172-A07AB1DE2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884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навигации,</a:t>
            </a:r>
            <a:r>
              <a:rPr lang="ru-RU" baseline="0" dirty="0" smtClean="0"/>
              <a:t> используйте управляющие кнопки «вперёд», </a:t>
            </a:r>
            <a:r>
              <a:rPr lang="ru-RU" baseline="0" smtClean="0"/>
              <a:t>«назад».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33D95-CB91-4E3B-8172-A07AB1DE26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Нужно нажать на нужный раздел, например - История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33D95-CB91-4E3B-8172-A07AB1DE264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Нажать на название города</a:t>
            </a:r>
            <a:r>
              <a:rPr lang="ru-RU" baseline="0" dirty="0" smtClean="0"/>
              <a:t> – </a:t>
            </a:r>
            <a:r>
              <a:rPr lang="ru-RU" dirty="0" smtClean="0"/>
              <a:t>Ирбит.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33D95-CB91-4E3B-8172-A07AB1DE264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Нажать на название ООПТ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33D95-CB91-4E3B-8172-A07AB1DE264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33D95-CB91-4E3B-8172-A07AB1DE264B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33D95-CB91-4E3B-8172-A07AB1DE264B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9FF99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9C5909-AE4C-47E8-8B3F-724711A731E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slide" Target="slide8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1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5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slide" Target="slide8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8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8.xml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8.xml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pelepenko-va.ru/" TargetMode="External"/><Relationship Id="rId13" Type="http://schemas.openxmlformats.org/officeDocument/2006/relationships/hyperlink" Target="http://crimeagpsgo.com/karty/skachat-kartu-tallina.pdf" TargetMode="External"/><Relationship Id="rId3" Type="http://schemas.openxmlformats.org/officeDocument/2006/relationships/hyperlink" Target="http://www.ekatgid.ru/nature/mountain/samotsvetnaya-polosa-urala.html" TargetMode="External"/><Relationship Id="rId7" Type="http://schemas.openxmlformats.org/officeDocument/2006/relationships/hyperlink" Target="http://www.photosight.ru/" TargetMode="External"/><Relationship Id="rId12" Type="http://schemas.openxmlformats.org/officeDocument/2006/relationships/hyperlink" Target="http://www.ekatgid.ru/architecture/monument/pamyatnik-prirodi-kamen-shaytan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ashural.ru/" TargetMode="External"/><Relationship Id="rId11" Type="http://schemas.openxmlformats.org/officeDocument/2006/relationships/hyperlink" Target="https://www.votpusk.ru/country/dostoprim_info.asp?ID=21188" TargetMode="External"/><Relationship Id="rId5" Type="http://schemas.openxmlformats.org/officeDocument/2006/relationships/hyperlink" Target="http://invest.midural.ru/" TargetMode="External"/><Relationship Id="rId10" Type="http://schemas.openxmlformats.org/officeDocument/2006/relationships/hyperlink" Target="https://www.votpusk.ru/country/dostoprim_s.asp?CN=RU14&amp;CT=X&amp;Q=6&amp;P=1" TargetMode="External"/><Relationship Id="rId4" Type="http://schemas.openxmlformats.org/officeDocument/2006/relationships/hyperlink" Target="http://gotoural.com/posts/171" TargetMode="External"/><Relationship Id="rId9" Type="http://schemas.openxmlformats.org/officeDocument/2006/relationships/hyperlink" Target="http://komanda-k.ru/&#1056;&#1086;&#1089;&#1089;&#1080;&#1103;/&#1089;&#1072;&#1084;&#1086;&#1094;&#1074;&#1077;&#1090;&#1085;&#1086;&#1077;-&#1082;&#1086;&#1083;&#1100;&#1094;&#1086;-&#1091;&#1088;&#1072;&#1083;&#1072;" TargetMode="External"/><Relationship Id="rId1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assets2.netuleny.com/uploads/photo/000/002/498/lg_08110100.jpg" TargetMode="External"/><Relationship Id="rId13" Type="http://schemas.openxmlformats.org/officeDocument/2006/relationships/hyperlink" Target="https://img-fotki.yandex.ru/get/164839/106093074.9f/0_df2ec_c248de45_L.jpg" TargetMode="External"/><Relationship Id="rId18" Type="http://schemas.openxmlformats.org/officeDocument/2006/relationships/hyperlink" Target="http://img-2004-06.photosight.ru/04/510951.jpg" TargetMode="External"/><Relationship Id="rId26" Type="http://schemas.openxmlformats.org/officeDocument/2006/relationships/hyperlink" Target="http://septfon.ru/uploads/images/f/o/t/foto_kubishka_zheltaja.jpg" TargetMode="External"/><Relationship Id="rId3" Type="http://schemas.openxmlformats.org/officeDocument/2006/relationships/hyperlink" Target="http://&#1091;&#1088;&#1072;&#1083;&#1100;&#1089;&#1082;&#1080;&#1077;-&#1082;&#1072;&#1085;&#1080;&#1082;&#1091;&#1083;&#1099;.&#1088;&#1092;/files/site/gallery/1061.jpg" TargetMode="External"/><Relationship Id="rId21" Type="http://schemas.openxmlformats.org/officeDocument/2006/relationships/hyperlink" Target="http://www.stihi.ru/pics/2015/05/08/1558.jpg" TargetMode="External"/><Relationship Id="rId7" Type="http://schemas.openxmlformats.org/officeDocument/2006/relationships/hyperlink" Target="http://photo.foto-planeta.com/view/4/2/3/gorki-42371.jpg" TargetMode="External"/><Relationship Id="rId12" Type="http://schemas.openxmlformats.org/officeDocument/2006/relationships/hyperlink" Target="http://quist.pro/assets/files/books_max/sverdlobl_09.i.2_img_max/irbstela_max.jpg" TargetMode="External"/><Relationship Id="rId17" Type="http://schemas.openxmlformats.org/officeDocument/2006/relationships/hyperlink" Target="http://school18irbit.narod.ru/school_ziz/imag/bug2.jpg" TargetMode="External"/><Relationship Id="rId25" Type="http://schemas.openxmlformats.org/officeDocument/2006/relationships/hyperlink" Target="http://static.panoramio.com/photos/large/55608345.jpg" TargetMode="External"/><Relationship Id="rId2" Type="http://schemas.openxmlformats.org/officeDocument/2006/relationships/notesSlide" Target="../notesSlides/notesSlide6.xml"/><Relationship Id="rId16" Type="http://schemas.openxmlformats.org/officeDocument/2006/relationships/hyperlink" Target="http://&#1087;&#1088;&#1086;&#1079;&#1072;.&#1088;&#1092;/pics/2009/02/13/391.jpg" TargetMode="External"/><Relationship Id="rId20" Type="http://schemas.openxmlformats.org/officeDocument/2006/relationships/hyperlink" Target="http://photos.wikimapia.org/p/00/02/62/78/87_big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0034325.isp.regruhosting.ru/wp-content/uploads/2016/12/Na_-Beloy_gorke-.jpg" TargetMode="External"/><Relationship Id="rId11" Type="http://schemas.openxmlformats.org/officeDocument/2006/relationships/hyperlink" Target="http://photos.wikimapia.org/p/00/05/31/29/90_big.jpg" TargetMode="External"/><Relationship Id="rId24" Type="http://schemas.openxmlformats.org/officeDocument/2006/relationships/hyperlink" Target="http://static.panoramio.com/photos/large/55608354.jpg" TargetMode="External"/><Relationship Id="rId5" Type="http://schemas.openxmlformats.org/officeDocument/2006/relationships/hyperlink" Target="http://kraeved.biblio-irbit.ru/wp-content/uploads/2017/01/belay_gorka.jpg" TargetMode="External"/><Relationship Id="rId15" Type="http://schemas.openxmlformats.org/officeDocument/2006/relationships/hyperlink" Target="http://s2.fotokto.ru/photo/full/471/4719171.jpg" TargetMode="External"/><Relationship Id="rId23" Type="http://schemas.openxmlformats.org/officeDocument/2006/relationships/hyperlink" Target="http://pbs.twimg.com/media/CwFXRDhWEAAPMz5.jpg" TargetMode="External"/><Relationship Id="rId28" Type="http://schemas.openxmlformats.org/officeDocument/2006/relationships/slide" Target="slide4.xml"/><Relationship Id="rId10" Type="http://schemas.openxmlformats.org/officeDocument/2006/relationships/hyperlink" Target="http://u0034325.isp.regruhosting.ru/wp-content/uploads/2016/12/iz-arhiva-5.jpg" TargetMode="External"/><Relationship Id="rId19" Type="http://schemas.openxmlformats.org/officeDocument/2006/relationships/hyperlink" Target="https://i.ss.com/gallery/1/4/927/wood-daugavpils-and-reg-daugavpils-185368.800.jpg" TargetMode="External"/><Relationship Id="rId4" Type="http://schemas.openxmlformats.org/officeDocument/2006/relationships/hyperlink" Target="https://d3pl14o4ufnhvd.cloudfront.net/v2/uploads/5f2ffebc-2546-49c4-8665-164fb5c463c2/8c27a79a44f20d9539f13fdc71089bdadf2d80a6_original.jpg" TargetMode="External"/><Relationship Id="rId9" Type="http://schemas.openxmlformats.org/officeDocument/2006/relationships/hyperlink" Target="http://photos.wikimapia.org/p/00/04/58/91/42_big.jpg" TargetMode="External"/><Relationship Id="rId14" Type="http://schemas.openxmlformats.org/officeDocument/2006/relationships/hyperlink" Target="http://photos.wikimapia.org/p/00/02/78/91/77_big.jpg" TargetMode="External"/><Relationship Id="rId22" Type="http://schemas.openxmlformats.org/officeDocument/2006/relationships/hyperlink" Target="http://st-gdefon.gallery.world/wallpapers_original/534434_gallery.world.jpg" TargetMode="External"/><Relationship Id="rId27" Type="http://schemas.openxmlformats.org/officeDocument/2006/relationships/hyperlink" Target="http://www.plantarium.ru/dat/plants/6/684/403684_25559f56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slide" Target="slide23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2.xml"/><Relationship Id="rId3" Type="http://schemas.openxmlformats.org/officeDocument/2006/relationships/image" Target="../media/image9.jpeg"/><Relationship Id="rId7" Type="http://schemas.openxmlformats.org/officeDocument/2006/relationships/slide" Target="slide18.xml"/><Relationship Id="rId12" Type="http://schemas.openxmlformats.org/officeDocument/2006/relationships/slide" Target="slide2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4.xml"/><Relationship Id="rId15" Type="http://schemas.openxmlformats.org/officeDocument/2006/relationships/slide" Target="slide7.xml"/><Relationship Id="rId10" Type="http://schemas.openxmlformats.org/officeDocument/2006/relationships/slide" Target="slide17.xml"/><Relationship Id="rId4" Type="http://schemas.openxmlformats.org/officeDocument/2006/relationships/image" Target="../media/image10.jpeg"/><Relationship Id="rId9" Type="http://schemas.openxmlformats.org/officeDocument/2006/relationships/slide" Target="slide22.xml"/><Relationship Id="rId14" Type="http://schemas.openxmlformats.org/officeDocument/2006/relationships/slide" Target="slide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4" descr="94a9ab27cc0c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6480720"/>
          </a:xfrm>
          <a:prstGeom prst="roundRect">
            <a:avLst/>
          </a:prstGeom>
          <a:solidFill>
            <a:srgbClr val="FFFFFF">
              <a:alpha val="80000"/>
            </a:srgb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>Заповедный мир – 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>моими глазами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/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</a:br>
            <a:r>
              <a:rPr lang="en-US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>(</a:t>
            </a: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>Виртуальная экскурсия)</a:t>
            </a:r>
            <a:b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/>
            </a:r>
            <a:b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/>
            </a:r>
            <a:b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/>
            </a:r>
            <a:b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/>
            </a:r>
            <a:b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/>
            </a:r>
            <a:b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</a:br>
            <a:endParaRPr lang="ru-RU" sz="2700" dirty="0">
              <a:solidFill>
                <a:schemeClr val="accent4">
                  <a:lumMod val="50000"/>
                </a:schemeClr>
              </a:solidFill>
              <a:latin typeface="Ametist " pitchFamily="2" charset="0"/>
            </a:endParaRPr>
          </a:p>
        </p:txBody>
      </p:sp>
      <p:sp>
        <p:nvSpPr>
          <p:cNvPr id="3076" name="Прямоугольник 5"/>
          <p:cNvSpPr>
            <a:spLocks noChangeArrowheads="1"/>
          </p:cNvSpPr>
          <p:nvPr/>
        </p:nvSpPr>
        <p:spPr bwMode="auto">
          <a:xfrm>
            <a:off x="0" y="26035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</a:rPr>
              <a:t>Свердловская область,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</a:rPr>
              <a:t>Ирбитский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</a:rPr>
              <a:t> район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</a:rPr>
              <a:t>,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</a:rPr>
              <a:t>п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</a:rPr>
              <a:t>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</a:rPr>
              <a:t>Пионерский, МОУ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</a:rPr>
              <a:t>«Пионерская СОШ»</a:t>
            </a:r>
          </a:p>
        </p:txBody>
      </p:sp>
      <p:sp>
        <p:nvSpPr>
          <p:cNvPr id="3077" name="Прямоугольник 6"/>
          <p:cNvSpPr>
            <a:spLocks noChangeArrowheads="1"/>
          </p:cNvSpPr>
          <p:nvPr/>
        </p:nvSpPr>
        <p:spPr bwMode="auto">
          <a:xfrm>
            <a:off x="251520" y="4581128"/>
            <a:ext cx="38512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</a:rPr>
              <a:t>Автор: </a:t>
            </a:r>
            <a:r>
              <a:rPr lang="ru-RU" sz="2200" i="1" dirty="0" err="1">
                <a:solidFill>
                  <a:srgbClr val="002060"/>
                </a:solidFill>
                <a:latin typeface="Times New Roman" pitchFamily="18" charset="0"/>
              </a:rPr>
              <a:t>Кияева</a:t>
            </a:r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</a:rPr>
              <a:t> Юлия Александровна</a:t>
            </a:r>
          </a:p>
          <a:p>
            <a:r>
              <a:rPr lang="ru-RU" sz="2200" i="1" dirty="0">
                <a:solidFill>
                  <a:srgbClr val="002060"/>
                </a:solidFill>
                <a:latin typeface="Times New Roman" pitchFamily="18" charset="0"/>
              </a:rPr>
              <a:t>учитель начальных </a:t>
            </a: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</a:rPr>
              <a:t>классов</a:t>
            </a:r>
          </a:p>
          <a:p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</a:rPr>
              <a:t>первая кв. категория</a:t>
            </a:r>
            <a:endParaRPr lang="ru-RU" sz="2200" i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3078" name="Прямоугольник 7"/>
          <p:cNvSpPr>
            <a:spLocks noChangeArrowheads="1"/>
          </p:cNvSpPr>
          <p:nvPr/>
        </p:nvSpPr>
        <p:spPr bwMode="auto">
          <a:xfrm>
            <a:off x="0" y="6237312"/>
            <a:ext cx="91440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dirty="0">
                <a:solidFill>
                  <a:srgbClr val="002060"/>
                </a:solidFill>
                <a:latin typeface="Times New Roman" pitchFamily="18" charset="0"/>
              </a:rPr>
              <a:t>2017 год</a:t>
            </a: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8208000" y="6498000"/>
            <a:ext cx="936000" cy="360000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оман\Downloads\gorki-423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731" y="0"/>
            <a:ext cx="9148731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467544" y="260648"/>
            <a:ext cx="8316416" cy="214526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Расположен  у д. </a:t>
            </a:r>
            <a:r>
              <a:rPr lang="ru-RU" sz="2400" dirty="0" err="1" smtClean="0"/>
              <a:t>Речкалово</a:t>
            </a:r>
            <a:r>
              <a:rPr lang="ru-RU" sz="2400" dirty="0" smtClean="0"/>
              <a:t> на правом берегу реки Ирбит.</a:t>
            </a:r>
          </a:p>
          <a:p>
            <a:pPr algn="ctr"/>
            <a:r>
              <a:rPr lang="ru-RU" sz="2400" dirty="0" smtClean="0"/>
              <a:t>Обнажение Белой горки – представляет собой натуральный разрез земной поверхности обнажения девона, и позволяют увидеть последовательность залегания земных слоев, накопившихся на дне моря за десятки миллионов лет.</a:t>
            </a:r>
            <a:endParaRPr lang="ru-RU" sz="2400" dirty="0"/>
          </a:p>
        </p:txBody>
      </p:sp>
      <p:pic>
        <p:nvPicPr>
          <p:cNvPr id="1027" name="Picture 3" descr="C:\Users\Роман\Downloads\Na_-Beloy_gorke-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3429000"/>
            <a:ext cx="4043538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Роман\Downloads\lg_081101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2924944"/>
            <a:ext cx="4680520" cy="3510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 flipH="1">
            <a:off x="7236296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  <p:sp>
        <p:nvSpPr>
          <p:cNvPr id="12" name="TextBox 11">
            <a:hlinkClick r:id="rId6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Юлия\РАБОТА\конкурсы 2017-2018\Заповедный мир моими глазами\Na_-Beloy_gorke-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D:\Юлия\РАБОТА\конкурсы 2017-2018\Заповедный мир моими глазами\0_df2ec_c248de45_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216" y="188640"/>
            <a:ext cx="2443708" cy="32582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D:\Юлия\РАБОТА\конкурсы 2017-2018\Заповедный мир моими глазами\42_b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2276872"/>
            <a:ext cx="3186354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D:\Юлия\РАБОТА\конкурсы 2017-2018\Заповедный мир моими глазами\90_b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32656"/>
            <a:ext cx="2784309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>
            <a:hlinkClick r:id="rId6" action="ppaction://hlinksldjump"/>
          </p:cNvPr>
          <p:cNvSpPr txBox="1"/>
          <p:nvPr/>
        </p:nvSpPr>
        <p:spPr>
          <a:xfrm flipH="1">
            <a:off x="7236296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Юлия\РАБОТА\конкурсы 2017-2018\Заповедный мир моими глазами\77_b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13322" name="Picture 10" descr="Логотип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620688"/>
            <a:ext cx="3312368" cy="4398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Скругленный прямоугольник 11"/>
          <p:cNvSpPr/>
          <p:nvPr/>
        </p:nvSpPr>
        <p:spPr>
          <a:xfrm>
            <a:off x="4572000" y="764704"/>
            <a:ext cx="4104456" cy="1736646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Ландшафтный</a:t>
            </a:r>
          </a:p>
          <a:p>
            <a:pPr algn="ctr"/>
            <a:r>
              <a:rPr lang="ru-RU" sz="2400" b="1" dirty="0" smtClean="0"/>
              <a:t> памятник природы</a:t>
            </a:r>
          </a:p>
          <a:p>
            <a:pPr algn="ctr"/>
            <a:r>
              <a:rPr lang="ru-RU" sz="2400" b="1" dirty="0" smtClean="0"/>
              <a:t> регионального значения</a:t>
            </a:r>
          </a:p>
          <a:p>
            <a:pPr algn="ctr"/>
            <a:r>
              <a:rPr lang="ru-RU" sz="2400" b="1" dirty="0" smtClean="0"/>
              <a:t> «Бугры»</a:t>
            </a:r>
            <a:endParaRPr lang="ru-RU" sz="2400" b="1" dirty="0"/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Юлия\РАБОТА\конкурсы 2017-2018\Заповедный мир моими глазами\47191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6084168" cy="2553891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Общая площадь 562,3 га.</a:t>
            </a:r>
          </a:p>
          <a:p>
            <a:pPr algn="ctr"/>
            <a:r>
              <a:rPr lang="ru-RU" sz="2400" dirty="0" smtClean="0"/>
              <a:t>Образован в 1983 году в целях сохранения, восстановления и воспроизводства уникальных для этих мест </a:t>
            </a:r>
            <a:r>
              <a:rPr lang="ru-RU" sz="2400" dirty="0" err="1" smtClean="0"/>
              <a:t>остепненных</a:t>
            </a:r>
            <a:r>
              <a:rPr lang="ru-RU" sz="2400" dirty="0" smtClean="0"/>
              <a:t> сосновых боров и прилегающих к нему холмистых природных комплексов.</a:t>
            </a:r>
            <a:endParaRPr lang="ru-RU" sz="2400" b="1" dirty="0"/>
          </a:p>
        </p:txBody>
      </p:sp>
      <p:pic>
        <p:nvPicPr>
          <p:cNvPr id="3075" name="Picture 3" descr="D:\Юлия\РАБОТА\конкурсы 2017-2018\Заповедный мир моими глазами\бугры\bug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260648"/>
            <a:ext cx="2251819" cy="2992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D:\Юлия\РАБОТА\конкурсы 2017-2018\Заповедный мир моими глазами\бугры\3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708920"/>
            <a:ext cx="5184576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>
            <a:hlinkClick r:id="rId5" action="ppaction://hlinksldjump"/>
          </p:cNvPr>
          <p:cNvSpPr txBox="1"/>
          <p:nvPr/>
        </p:nvSpPr>
        <p:spPr>
          <a:xfrm flipH="1">
            <a:off x="7236296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  <p:sp>
        <p:nvSpPr>
          <p:cNvPr id="8" name="TextBox 7">
            <a:hlinkClick r:id="rId6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D:\Юлия\РАБОТА\конкурсы 2017-2018\Заповедный мир моими глазами\косаревский бор\wood-daugavpils-and-reg-daugavpils-185368.8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0" y="0"/>
            <a:ext cx="5400600" cy="1328023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Ландшафтный и ботанический памятник природы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 err="1" smtClean="0"/>
              <a:t>Косаревский</a:t>
            </a:r>
            <a:r>
              <a:rPr lang="ru-RU" sz="2400" b="1" dirty="0" smtClean="0"/>
              <a:t> бор </a:t>
            </a:r>
            <a:endParaRPr lang="ru-RU" sz="2400" b="1" dirty="0"/>
          </a:p>
        </p:txBody>
      </p:sp>
      <p:pic>
        <p:nvPicPr>
          <p:cNvPr id="2" name="Picture 2" descr="http://u0034325.isp.regruhosting.ru/wp-content/uploads/2016/12/kosarevskiy-bor-150x1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260648"/>
            <a:ext cx="2736304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419872" y="5529977"/>
            <a:ext cx="4752528" cy="1328023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Расположен в </a:t>
            </a:r>
            <a:r>
              <a:rPr lang="ru-RU" sz="2400" dirty="0" err="1" smtClean="0"/>
              <a:t>окресностях</a:t>
            </a:r>
            <a:endParaRPr lang="ru-RU" sz="2400" dirty="0" smtClean="0"/>
          </a:p>
          <a:p>
            <a:pPr algn="ctr"/>
            <a:r>
              <a:rPr lang="ru-RU" sz="2400" dirty="0" smtClean="0"/>
              <a:t>д. </a:t>
            </a:r>
            <a:r>
              <a:rPr lang="ru-RU" sz="2400" dirty="0" err="1" smtClean="0"/>
              <a:t>Бердюгина</a:t>
            </a:r>
            <a:r>
              <a:rPr lang="ru-RU" sz="2400" dirty="0" smtClean="0"/>
              <a:t>, в 5-ти км к северу</a:t>
            </a:r>
          </a:p>
          <a:p>
            <a:pPr algn="ctr"/>
            <a:r>
              <a:rPr lang="ru-RU" sz="2400" dirty="0" smtClean="0"/>
              <a:t>от Ирбита, в пойме реки </a:t>
            </a:r>
            <a:r>
              <a:rPr lang="ru-RU" sz="2400" dirty="0" err="1" smtClean="0"/>
              <a:t>Ница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098" name="Picture 2" descr="D:\Юлия\РАБОТА\конкурсы 2017-2018\Заповедный мир моими глазами\косаревский бор\87_b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646497"/>
            <a:ext cx="4680520" cy="3438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Юлия\РАБОТА\конкурсы 2017-2018\Заповедный мир моими глазами\косаревский бор\510951.jpg"/>
          <p:cNvPicPr>
            <a:picLocks noChangeAspect="1" noChangeArrowheads="1"/>
          </p:cNvPicPr>
          <p:nvPr/>
        </p:nvPicPr>
        <p:blipFill>
          <a:blip r:embed="rId2" cstate="email"/>
          <a:srcRect l="13537" t="2826" r="2194" b="28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79512" y="4941168"/>
            <a:ext cx="5976664" cy="1736646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Здесь представлены старые сосновые, смешанные лиственно-хвойные леса перемежаются с участками тайги</a:t>
            </a:r>
          </a:p>
          <a:p>
            <a:pPr algn="ctr"/>
            <a:r>
              <a:rPr lang="ru-RU" sz="2400" dirty="0" smtClean="0"/>
              <a:t>и примыкающими участками лесостепи.</a:t>
            </a:r>
            <a:endParaRPr lang="ru-RU" sz="2400" dirty="0"/>
          </a:p>
        </p:txBody>
      </p:sp>
      <p:pic>
        <p:nvPicPr>
          <p:cNvPr id="5123" name="Picture 3" descr="D:\Юлия\РАБОТА\конкурсы 2017-2018\Заповедный мир моими глазами\косаревский бор\534434_gallery.worl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188640"/>
            <a:ext cx="2592288" cy="3172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8063880" y="0"/>
            <a:ext cx="1080120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филин</a:t>
            </a:r>
            <a:endParaRPr lang="ru-RU" sz="2400" dirty="0"/>
          </a:p>
        </p:txBody>
      </p:sp>
      <p:pic>
        <p:nvPicPr>
          <p:cNvPr id="5124" name="Picture 4" descr="D:\Юлия\РАБОТА\конкурсы 2017-2018\Заповедный мир моими глазами\косаревский бор\15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60648"/>
            <a:ext cx="2088232" cy="27594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0" y="0"/>
            <a:ext cx="1296144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неясыть</a:t>
            </a:r>
            <a:endParaRPr lang="ru-RU" sz="2400" dirty="0"/>
          </a:p>
        </p:txBody>
      </p:sp>
      <p:pic>
        <p:nvPicPr>
          <p:cNvPr id="5125" name="Picture 5" descr="D:\Юлия\РАБОТА\конкурсы 2017-2018\Заповедный мир моими глазами\косаревский бор\лис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908720"/>
            <a:ext cx="3240360" cy="2156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5004048" y="2492896"/>
            <a:ext cx="864096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лиса</a:t>
            </a:r>
            <a:endParaRPr lang="ru-RU" sz="2400" dirty="0"/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 flipH="1">
            <a:off x="7236296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  <p:sp>
        <p:nvSpPr>
          <p:cNvPr id="15" name="TextBox 14">
            <a:hlinkClick r:id="rId7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http://photos.wikimapia.org/p/00/02/68/38/27_b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5979" y="146728"/>
            <a:ext cx="8798509" cy="6556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6" name="Picture 2" descr="D:\Юлия\РАБОТА\конкурсы 2017-2018\Заповедный мир моими глазами\косаревский бор\ница 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476672"/>
            <a:ext cx="4377613" cy="2916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D:\Юлия\РАБОТА\конкурсы 2017-2018\Заповедный мир моими глазами\косаревский бор\ниц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476672"/>
            <a:ext cx="3672408" cy="2878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6516216" y="260648"/>
            <a:ext cx="1944216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Река </a:t>
            </a:r>
            <a:r>
              <a:rPr lang="ru-RU" sz="2400" b="1" dirty="0" err="1" smtClean="0"/>
              <a:t>Ница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Вязовая рощ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9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0" y="4712732"/>
            <a:ext cx="6012160" cy="214526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Вязовые насаждения </a:t>
            </a:r>
            <a:r>
              <a:rPr lang="ru-RU" sz="2400" dirty="0" smtClean="0"/>
              <a:t>в черте г. Ирбит,</a:t>
            </a:r>
          </a:p>
          <a:p>
            <a:pPr algn="ctr"/>
            <a:r>
              <a:rPr lang="ru-RU" sz="2400" dirty="0" smtClean="0"/>
              <a:t>у д. Булановой и вязовая роща</a:t>
            </a:r>
          </a:p>
          <a:p>
            <a:pPr algn="ctr"/>
            <a:r>
              <a:rPr lang="ru-RU" sz="2400" dirty="0" smtClean="0"/>
              <a:t>у д. </a:t>
            </a:r>
            <a:r>
              <a:rPr lang="ru-RU" sz="2400" dirty="0" err="1" smtClean="0"/>
              <a:t>Бердюгиной</a:t>
            </a:r>
            <a:r>
              <a:rPr lang="ru-RU" sz="2400" dirty="0" smtClean="0"/>
              <a:t> и д. Трубиной,</a:t>
            </a:r>
          </a:p>
          <a:p>
            <a:pPr algn="ctr"/>
            <a:r>
              <a:rPr lang="ru-RU" sz="2400" dirty="0" smtClean="0"/>
              <a:t>вязовые насаждения у д. </a:t>
            </a:r>
            <a:r>
              <a:rPr lang="ru-RU" sz="2400" dirty="0" err="1" smtClean="0"/>
              <a:t>Дубская</a:t>
            </a:r>
            <a:endParaRPr lang="ru-RU" sz="2400" dirty="0" smtClean="0"/>
          </a:p>
          <a:p>
            <a:pPr algn="ctr"/>
            <a:r>
              <a:rPr lang="ru-RU" sz="2400" dirty="0" smtClean="0"/>
              <a:t>и </a:t>
            </a:r>
            <a:r>
              <a:rPr lang="ru-RU" sz="2400" dirty="0" err="1" smtClean="0"/>
              <a:t>Кукур</a:t>
            </a:r>
            <a:r>
              <a:rPr lang="ru-RU" sz="2400" dirty="0" smtClean="0"/>
              <a:t> в долине р. </a:t>
            </a:r>
            <a:r>
              <a:rPr lang="ru-RU" sz="2400" dirty="0" err="1" smtClean="0"/>
              <a:t>Ница</a:t>
            </a:r>
            <a:endParaRPr lang="ru-RU" sz="24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63680" y="4221088"/>
            <a:ext cx="2880320" cy="2049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2420888"/>
            <a:ext cx="2945118" cy="2229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548680"/>
            <a:ext cx="2987824" cy="2088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hlinkClick r:id="rId6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herba.msu.ru/shipunov/belomor/images/tatars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0" y="0"/>
            <a:ext cx="4104456" cy="1736646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Озеро </a:t>
            </a:r>
            <a:r>
              <a:rPr lang="ru-RU" sz="2400" b="1" dirty="0" err="1" smtClean="0"/>
              <a:t>Бутинец</a:t>
            </a:r>
            <a:r>
              <a:rPr lang="ru-RU" sz="2400" b="1" dirty="0" smtClean="0"/>
              <a:t> (Татарское)</a:t>
            </a:r>
          </a:p>
          <a:p>
            <a:pPr algn="ctr"/>
            <a:r>
              <a:rPr lang="ru-RU" sz="2400" b="1" dirty="0" smtClean="0"/>
              <a:t>у с. </a:t>
            </a:r>
            <a:r>
              <a:rPr lang="ru-RU" sz="2400" b="1" dirty="0" err="1" smtClean="0"/>
              <a:t>Чубароское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 – гидрологический</a:t>
            </a:r>
          </a:p>
          <a:p>
            <a:pPr algn="ctr"/>
            <a:r>
              <a:rPr lang="ru-RU" sz="2400" b="1" dirty="0" smtClean="0"/>
              <a:t>памятник природы</a:t>
            </a:r>
          </a:p>
        </p:txBody>
      </p:sp>
      <p:pic>
        <p:nvPicPr>
          <p:cNvPr id="7170" name="Picture 2" descr="D:\Юлия\РАБОТА\конкурсы 2017-2018\Заповедный мир моими глазами\кубыш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1772816"/>
            <a:ext cx="3197415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D:\Юлия\РАБОТА\конкурсы 2017-2018\Заповедный мир моими глазами\кувшин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3645024"/>
            <a:ext cx="3096344" cy="2322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971600" y="3645024"/>
            <a:ext cx="1584176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кувшинка</a:t>
            </a:r>
            <a:endParaRPr lang="ru-RU" sz="2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24128" y="3573016"/>
            <a:ext cx="1440160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кубышка</a:t>
            </a:r>
            <a:endParaRPr lang="ru-RU" sz="2400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984" y="4221088"/>
            <a:ext cx="3558902" cy="2359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TextBox 16">
            <a:hlinkClick r:id="rId6" action="ppaction://hlinksldjump"/>
          </p:cNvPr>
          <p:cNvSpPr txBox="1"/>
          <p:nvPr/>
        </p:nvSpPr>
        <p:spPr>
          <a:xfrm>
            <a:off x="8208000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Озеро Поваренное (Карьер Рудник) у д Рудно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3275856" y="0"/>
            <a:ext cx="5868144" cy="1736646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Озеро Поваренное </a:t>
            </a:r>
          </a:p>
          <a:p>
            <a:pPr algn="ctr"/>
            <a:r>
              <a:rPr lang="ru-RU" sz="2400" b="1" dirty="0" smtClean="0"/>
              <a:t>(Карьер Рудник) у д. Рудное – </a:t>
            </a:r>
          </a:p>
          <a:p>
            <a:pPr algn="ctr"/>
            <a:r>
              <a:rPr lang="ru-RU" sz="2400" b="1" dirty="0" smtClean="0"/>
              <a:t>гидрологический памятник природы регионального значения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509120"/>
            <a:ext cx="4176464" cy="2125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dorinfo.ru/upload/iblock/997/munitsipalitety_sverdlovskoy_oblasti_ne_osvoili_1_mlrd_rubley_dorozhnogo_fonda_dorogi_ross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3068960"/>
            <a:ext cx="8784976" cy="3046988"/>
          </a:xfrm>
          <a:prstGeom prst="rect">
            <a:avLst/>
          </a:prstGeom>
          <a:solidFill>
            <a:schemeClr val="lt1">
              <a:alpha val="52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metist " pitchFamily="2" charset="0"/>
              </a:rPr>
              <a:t>Свердловская область обладает уникальными природными объектами и комплексами, которые наделены особыми оздоровительными, эстетическими, культурными, научными и природоохранными значениями. Исходя из этого их территории частично или полностью изъяты из пользования или же в их границах установлен особый природоохранный режим.  На их территориях сосредоточены 1300 объектов и комплексов областного значения.</a:t>
            </a:r>
            <a:endParaRPr lang="ru-RU" sz="2400" b="1" dirty="0">
              <a:solidFill>
                <a:srgbClr val="002060"/>
              </a:solidFill>
              <a:latin typeface="Ametist " pitchFamily="2" charset="0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8208000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 flipH="1">
            <a:off x="7164288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1412776"/>
            <a:ext cx="4752528" cy="2993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70" name="Picture 6" descr="http://www.aukcion.zapoved.net/media/com_mtree/images/listings/m/143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772816"/>
            <a:ext cx="3384442" cy="4835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3933056"/>
            <a:ext cx="3813255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2591272" y="0"/>
            <a:ext cx="6552728" cy="1328023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Ботанический памятник природы регионального значения «Культура сосны</a:t>
            </a:r>
          </a:p>
          <a:p>
            <a:pPr algn="ctr"/>
            <a:r>
              <a:rPr lang="ru-RU" sz="2400" b="1" dirty="0" smtClean="0"/>
              <a:t>и лиственницы </a:t>
            </a:r>
            <a:r>
              <a:rPr lang="ru-RU" sz="2400" b="1" dirty="0" err="1" smtClean="0"/>
              <a:t>Горкинский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http://static.panoramio.com/photos/large/788581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476672"/>
            <a:ext cx="3635896" cy="27269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5121354"/>
            <a:ext cx="3923928" cy="1736646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Памятник  природы регионального значения</a:t>
            </a:r>
          </a:p>
          <a:p>
            <a:pPr algn="ctr"/>
            <a:r>
              <a:rPr lang="ru-RU" sz="2400" b="1" dirty="0" err="1" smtClean="0"/>
              <a:t>Килачевский</a:t>
            </a:r>
            <a:r>
              <a:rPr lang="ru-RU" sz="2400" b="1" dirty="0" smtClean="0"/>
              <a:t> сквер «Победы»</a:t>
            </a: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0-tub-ru.yandex.net/i?id=f225d94acd662dde7aeb357a8dc238cf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827584" y="5938599"/>
            <a:ext cx="7344816" cy="919401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Ботанический памятник природы регионального значения «Болото по реке Боровая»</a:t>
            </a:r>
            <a:endParaRPr lang="ru-RU" sz="24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3384376" cy="2260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1196752"/>
            <a:ext cx="2352675" cy="1990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260648"/>
            <a:ext cx="9144000" cy="7647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 smtClean="0">
                <a:solidFill>
                  <a:srgbClr val="002060"/>
                </a:solidFill>
                <a:latin typeface="Ametist " pitchFamily="2" charset="0"/>
              </a:rPr>
              <a:t>Источники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etist " pitchFamily="2" charset="0"/>
              <a:ea typeface="+mj-ea"/>
              <a:cs typeface="+mj-cs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556792"/>
            <a:ext cx="8640960" cy="3286006"/>
          </a:xfrm>
          <a:prstGeom prst="roundRect">
            <a:avLst/>
          </a:prstGeom>
          <a:gradFill>
            <a:gsLst>
              <a:gs pos="20000">
                <a:schemeClr val="accent2">
                  <a:tint val="9000"/>
                  <a:alpha val="50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700" u="sng" dirty="0" smtClean="0">
                <a:hlinkClick r:id="rId3"/>
              </a:rPr>
              <a:t>http://www.ekatgid.ru/nature/mountain/samotsvetnaya-polosa-urala.html</a:t>
            </a:r>
            <a:r>
              <a:rPr lang="ru-RU" sz="1700" dirty="0" smtClean="0"/>
              <a:t> - Интересные места для путешествий на Урале!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dirty="0" smtClean="0"/>
              <a:t>Порталы Свердловской области: </a:t>
            </a:r>
            <a:r>
              <a:rPr lang="ru-RU" sz="1700" dirty="0" smtClean="0">
                <a:hlinkClick r:id="rId4"/>
              </a:rPr>
              <a:t>http://gotoural.com/posts/171</a:t>
            </a:r>
            <a:r>
              <a:rPr lang="ru-RU" sz="1700" dirty="0" smtClean="0"/>
              <a:t>, </a:t>
            </a:r>
            <a:r>
              <a:rPr lang="ru-RU" sz="1700" dirty="0" smtClean="0">
                <a:hlinkClick r:id="rId5"/>
              </a:rPr>
              <a:t>http://invest.midural.ru/</a:t>
            </a:r>
            <a:r>
              <a:rPr lang="ru-RU" sz="1700" dirty="0" smtClean="0"/>
              <a:t> , </a:t>
            </a:r>
            <a:r>
              <a:rPr lang="ru-RU" sz="1700" dirty="0" smtClean="0">
                <a:hlinkClick r:id="rId6"/>
              </a:rPr>
              <a:t>http://nashural.ru/</a:t>
            </a:r>
            <a:r>
              <a:rPr lang="ru-RU" sz="1700" dirty="0" smtClean="0"/>
              <a:t> , </a:t>
            </a:r>
            <a:r>
              <a:rPr lang="ru-RU" sz="1700" dirty="0" smtClean="0">
                <a:hlinkClick r:id="rId7"/>
              </a:rPr>
              <a:t>http://www.photosight.ru/</a:t>
            </a:r>
            <a:r>
              <a:rPr lang="ru-RU" sz="1700" dirty="0" smtClean="0"/>
              <a:t> , </a:t>
            </a:r>
            <a:r>
              <a:rPr lang="ru-RU" sz="1700" dirty="0" smtClean="0">
                <a:hlinkClick r:id="rId8"/>
              </a:rPr>
              <a:t>http://pelepenko-va.ru</a:t>
            </a:r>
            <a:r>
              <a:rPr lang="ru-RU" sz="1700" dirty="0" smtClean="0"/>
              <a:t> , </a:t>
            </a:r>
            <a:r>
              <a:rPr lang="ru-RU" sz="1700" u="sng" dirty="0" smtClean="0">
                <a:hlinkClick r:id="rId9"/>
              </a:rPr>
              <a:t>http://komanda-k.ru/Россия/самоцветное-кольцо-урала</a:t>
            </a:r>
            <a:r>
              <a:rPr lang="ru-RU" sz="1700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u="sng" dirty="0" smtClean="0">
                <a:hlinkClick r:id="rId10"/>
              </a:rPr>
              <a:t>https://www.votpusk.ru/country/dostoprim_s.asp?CN=RU14&amp;CT=X&amp;Q=6&amp;P=1</a:t>
            </a:r>
            <a:r>
              <a:rPr lang="ru-RU" sz="1700" dirty="0" smtClean="0"/>
              <a:t> , </a:t>
            </a:r>
            <a:r>
              <a:rPr lang="ru-RU" sz="1700" u="sng" dirty="0" smtClean="0">
                <a:hlinkClick r:id="rId11"/>
              </a:rPr>
              <a:t>https://www.votpusk.ru/country/dostoprim_info.asp?ID=21188#ixzz4WOFjVQBI</a:t>
            </a:r>
            <a:r>
              <a:rPr lang="ru-RU" sz="1700" dirty="0" smtClean="0"/>
              <a:t>– в </a:t>
            </a:r>
            <a:r>
              <a:rPr lang="ru-RU" sz="1700" dirty="0" err="1" smtClean="0"/>
              <a:t>отпуск.ру</a:t>
            </a:r>
            <a:r>
              <a:rPr lang="ru-RU" sz="17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u="sng" dirty="0" smtClean="0">
                <a:hlinkClick r:id="rId12"/>
              </a:rPr>
              <a:t>http</a:t>
            </a:r>
            <a:r>
              <a:rPr lang="ru-RU" sz="1700" u="sng" dirty="0" smtClean="0">
                <a:hlinkClick r:id="rId12"/>
              </a:rPr>
              <a:t>://www.ekatgid.ru/architecture/monument/pamyatnik-prirodi-kamen-shaytan.html</a:t>
            </a:r>
            <a:r>
              <a:rPr lang="ru-RU" sz="1700" dirty="0" smtClean="0"/>
              <a:t> - Путеводитель по Екатеринбургу и Уральскому федеральному округу.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u="sng" dirty="0" smtClean="0">
                <a:hlinkClick r:id="rId13"/>
              </a:rPr>
              <a:t>http</a:t>
            </a:r>
            <a:r>
              <a:rPr lang="ru-RU" sz="1700" u="sng" dirty="0" smtClean="0">
                <a:hlinkClick r:id="rId13"/>
              </a:rPr>
              <a:t>://crimeagpsgo.com/karty/skachat-kartu-tallina.pdf</a:t>
            </a:r>
            <a:r>
              <a:rPr lang="ru-RU" sz="1700" dirty="0" smtClean="0"/>
              <a:t> - Карта Свердловской </a:t>
            </a:r>
            <a:r>
              <a:rPr lang="ru-RU" sz="1700" dirty="0" smtClean="0"/>
              <a:t>области.</a:t>
            </a:r>
          </a:p>
        </p:txBody>
      </p:sp>
      <p:sp>
        <p:nvSpPr>
          <p:cNvPr id="7" name="TextBox 6">
            <a:hlinkClick r:id="rId14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 smtClean="0">
                <a:solidFill>
                  <a:srgbClr val="002060"/>
                </a:solidFill>
                <a:latin typeface="Ametist " pitchFamily="2" charset="0"/>
              </a:rPr>
              <a:t>Источники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etist " pitchFamily="2" charset="0"/>
              <a:ea typeface="+mj-ea"/>
              <a:cs typeface="+mj-cs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692697"/>
            <a:ext cx="8640960" cy="6001643"/>
          </a:xfrm>
          <a:prstGeom prst="roundRect">
            <a:avLst>
              <a:gd name="adj" fmla="val 10"/>
            </a:avLst>
          </a:prstGeom>
          <a:gradFill>
            <a:gsLst>
              <a:gs pos="20000">
                <a:schemeClr val="accent2">
                  <a:tint val="9000"/>
                  <a:alpha val="50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6. Белая горка: </a:t>
            </a:r>
            <a:r>
              <a:rPr lang="ru-RU" sz="1600" u="sng" dirty="0" smtClean="0">
                <a:hlinkClick r:id="rId3"/>
              </a:rPr>
              <a:t>http://</a:t>
            </a:r>
            <a:r>
              <a:rPr lang="ru-RU" sz="1600" u="sng" dirty="0" smtClean="0">
                <a:hlinkClick r:id="rId3"/>
              </a:rPr>
              <a:t>уральские-каникулы.рф/files/site/gallery/1061.jpg</a:t>
            </a:r>
            <a:r>
              <a:rPr lang="ru-RU" sz="1600" u="sng" dirty="0" smtClean="0"/>
              <a:t>, </a:t>
            </a:r>
            <a:r>
              <a:rPr lang="ru-RU" sz="1600" u="sng" dirty="0" smtClean="0">
                <a:hlinkClick r:id="rId4"/>
              </a:rPr>
              <a:t>https</a:t>
            </a:r>
            <a:r>
              <a:rPr lang="ru-RU" sz="1600" u="sng" dirty="0" smtClean="0">
                <a:hlinkClick r:id="rId4"/>
              </a:rPr>
              <a:t>://</a:t>
            </a:r>
            <a:r>
              <a:rPr lang="ru-RU" sz="1600" u="sng" dirty="0" smtClean="0">
                <a:hlinkClick r:id="rId4"/>
              </a:rPr>
              <a:t>d3pl14o4ufnhvd.cloudfront.net/v2/uploads/5f2ffebc-2546-49c4-8665-164fb5c463c2/8c27a79a44f20d9539f13fdc71089bdadf2d80a6_original.jpg</a:t>
            </a:r>
            <a:r>
              <a:rPr lang="ru-RU" sz="1600" u="sng" dirty="0" smtClean="0"/>
              <a:t>,  </a:t>
            </a:r>
            <a:r>
              <a:rPr lang="ru-RU" sz="1600" u="sng" dirty="0" smtClean="0">
                <a:hlinkClick r:id="rId5"/>
              </a:rPr>
              <a:t>http</a:t>
            </a:r>
            <a:r>
              <a:rPr lang="ru-RU" sz="1600" u="sng" dirty="0" smtClean="0">
                <a:hlinkClick r:id="rId5"/>
              </a:rPr>
              <a:t>://</a:t>
            </a:r>
            <a:r>
              <a:rPr lang="ru-RU" sz="1600" u="sng" dirty="0" smtClean="0">
                <a:hlinkClick r:id="rId5"/>
              </a:rPr>
              <a:t>kraeved.biblio-irbit.ru/wp-content/uploads/2017/01/belay_gorka.jpg</a:t>
            </a:r>
            <a:r>
              <a:rPr lang="ru-RU" sz="1600" u="sng" dirty="0" smtClean="0"/>
              <a:t>,  </a:t>
            </a:r>
            <a:r>
              <a:rPr lang="ru-RU" sz="1600" u="sng" dirty="0" smtClean="0">
                <a:hlinkClick r:id="rId6"/>
              </a:rPr>
              <a:t>http</a:t>
            </a:r>
            <a:r>
              <a:rPr lang="ru-RU" sz="1600" u="sng" dirty="0" smtClean="0">
                <a:hlinkClick r:id="rId6"/>
              </a:rPr>
              <a:t>://u0034325.isp.regruhosting.ru/wp-content/uploads/2016/12/Na_-Beloy_gorke-.</a:t>
            </a:r>
            <a:r>
              <a:rPr lang="ru-RU" sz="1600" u="sng" dirty="0" smtClean="0">
                <a:hlinkClick r:id="rId6"/>
              </a:rPr>
              <a:t>jpg</a:t>
            </a:r>
            <a:r>
              <a:rPr lang="ru-RU" sz="1600" u="sng" dirty="0" smtClean="0"/>
              <a:t>,  </a:t>
            </a:r>
            <a:r>
              <a:rPr lang="ru-RU" sz="1600" u="sng" dirty="0" smtClean="0">
                <a:hlinkClick r:id="rId7"/>
              </a:rPr>
              <a:t>http</a:t>
            </a:r>
            <a:r>
              <a:rPr lang="ru-RU" sz="1600" u="sng" dirty="0" smtClean="0">
                <a:hlinkClick r:id="rId7"/>
              </a:rPr>
              <a:t>://</a:t>
            </a:r>
            <a:r>
              <a:rPr lang="ru-RU" sz="1600" u="sng" dirty="0" smtClean="0">
                <a:hlinkClick r:id="rId7"/>
              </a:rPr>
              <a:t>photo.foto-planeta.com/view/4/2/3/gorki-42371.jpg</a:t>
            </a:r>
            <a:r>
              <a:rPr lang="ru-RU" sz="1600" u="sng" dirty="0" smtClean="0"/>
              <a:t>, </a:t>
            </a:r>
            <a:r>
              <a:rPr lang="ru-RU" sz="1600" u="sng" dirty="0" smtClean="0">
                <a:hlinkClick r:id="rId8"/>
              </a:rPr>
              <a:t>https</a:t>
            </a:r>
            <a:r>
              <a:rPr lang="ru-RU" sz="1600" u="sng" dirty="0" smtClean="0">
                <a:hlinkClick r:id="rId8"/>
              </a:rPr>
              <a:t>://</a:t>
            </a:r>
            <a:r>
              <a:rPr lang="ru-RU" sz="1600" u="sng" dirty="0" smtClean="0">
                <a:hlinkClick r:id="rId8"/>
              </a:rPr>
              <a:t>assets2.netuleny.com/uploads/photo/000/002/498/lg_08110100.jpg</a:t>
            </a:r>
            <a:r>
              <a:rPr lang="ru-RU" sz="1600" u="sng" dirty="0" smtClean="0"/>
              <a:t>,</a:t>
            </a:r>
          </a:p>
          <a:p>
            <a:pPr algn="just"/>
            <a:r>
              <a:rPr lang="ru-RU" sz="1600" u="sng" dirty="0" smtClean="0"/>
              <a:t> </a:t>
            </a:r>
            <a:r>
              <a:rPr lang="ru-RU" sz="1600" u="sng" dirty="0" smtClean="0">
                <a:hlinkClick r:id="rId9"/>
              </a:rPr>
              <a:t>http</a:t>
            </a:r>
            <a:r>
              <a:rPr lang="ru-RU" sz="1600" u="sng" dirty="0" smtClean="0">
                <a:hlinkClick r:id="rId9"/>
              </a:rPr>
              <a:t>://</a:t>
            </a:r>
            <a:r>
              <a:rPr lang="ru-RU" sz="1600" u="sng" dirty="0" smtClean="0">
                <a:hlinkClick r:id="rId9"/>
              </a:rPr>
              <a:t>photos.wikimapia.org/p/00/04/58/91/42_big.jpg</a:t>
            </a:r>
            <a:r>
              <a:rPr lang="ru-RU" sz="1600" u="sng" dirty="0" smtClean="0"/>
              <a:t>,  </a:t>
            </a:r>
            <a:r>
              <a:rPr lang="ru-RU" sz="1600" u="sng" dirty="0" smtClean="0">
                <a:hlinkClick r:id="rId10"/>
              </a:rPr>
              <a:t>http</a:t>
            </a:r>
            <a:r>
              <a:rPr lang="ru-RU" sz="1600" u="sng" dirty="0" smtClean="0">
                <a:hlinkClick r:id="rId10"/>
              </a:rPr>
              <a:t>://</a:t>
            </a:r>
            <a:r>
              <a:rPr lang="ru-RU" sz="1600" u="sng" dirty="0" smtClean="0">
                <a:hlinkClick r:id="rId10"/>
              </a:rPr>
              <a:t>u0034325.isp.regruhosting.ru/wp-content/uploads/2016/12/iz-arhiva-5.jpg</a:t>
            </a:r>
            <a:r>
              <a:rPr lang="ru-RU" sz="1600" u="sng" dirty="0" smtClean="0"/>
              <a:t>, </a:t>
            </a:r>
            <a:r>
              <a:rPr lang="ru-RU" sz="1600" u="sng" dirty="0" smtClean="0">
                <a:hlinkClick r:id="rId11"/>
              </a:rPr>
              <a:t>http</a:t>
            </a:r>
            <a:r>
              <a:rPr lang="ru-RU" sz="1600" u="sng" dirty="0" smtClean="0">
                <a:hlinkClick r:id="rId11"/>
              </a:rPr>
              <a:t>://photos.wikimapia.org/p/00/05/31/29/90_big.jpg</a:t>
            </a:r>
            <a:endParaRPr lang="ru-RU" sz="1600" dirty="0" smtClean="0"/>
          </a:p>
          <a:p>
            <a:pPr algn="just"/>
            <a:r>
              <a:rPr lang="ru-RU" sz="1600" u="sng" dirty="0" smtClean="0">
                <a:hlinkClick r:id="rId12"/>
              </a:rPr>
              <a:t>http</a:t>
            </a:r>
            <a:r>
              <a:rPr lang="ru-RU" sz="1600" u="sng" dirty="0" smtClean="0">
                <a:hlinkClick r:id="rId12"/>
              </a:rPr>
              <a:t>://quist.pro/assets/files/books_max/sverdlobl_09.i.2_img_max/irbstela_max.jpg</a:t>
            </a:r>
            <a:r>
              <a:rPr lang="ru-RU" sz="1600" dirty="0" smtClean="0"/>
              <a:t> </a:t>
            </a:r>
            <a:r>
              <a:rPr lang="ru-RU" sz="1600" dirty="0" smtClean="0"/>
              <a:t>-</a:t>
            </a:r>
          </a:p>
          <a:p>
            <a:pPr algn="just"/>
            <a:r>
              <a:rPr lang="ru-RU" sz="1600" dirty="0" smtClean="0"/>
              <a:t>7. </a:t>
            </a:r>
            <a:r>
              <a:rPr lang="ru-RU" sz="1600" dirty="0" err="1" smtClean="0"/>
              <a:t>Ирбитский</a:t>
            </a:r>
            <a:r>
              <a:rPr lang="ru-RU" sz="1600" dirty="0" smtClean="0"/>
              <a:t> район: </a:t>
            </a:r>
            <a:r>
              <a:rPr lang="ru-RU" sz="1600" u="sng" dirty="0" smtClean="0">
                <a:hlinkClick r:id="rId3"/>
              </a:rPr>
              <a:t>http://</a:t>
            </a:r>
            <a:r>
              <a:rPr lang="ru-RU" sz="1600" u="sng" dirty="0" smtClean="0">
                <a:hlinkClick r:id="rId3"/>
              </a:rPr>
              <a:t>уральские-каникулы.рф/files/site/gallery/1061.jpg</a:t>
            </a:r>
            <a:r>
              <a:rPr lang="ru-RU" sz="1600" u="sng" dirty="0" smtClean="0"/>
              <a:t> ,</a:t>
            </a:r>
            <a:endParaRPr lang="ru-RU" sz="1600" dirty="0" smtClean="0"/>
          </a:p>
          <a:p>
            <a:pPr algn="just"/>
            <a:r>
              <a:rPr lang="ru-RU" sz="1600" u="sng" dirty="0" smtClean="0">
                <a:hlinkClick r:id="rId13"/>
              </a:rPr>
              <a:t>https://img-fotki.yandex.ru/get/164839/106093074.9f/0_df2ec_c248de45_L.jpg</a:t>
            </a:r>
            <a:endParaRPr lang="ru-RU" sz="1600" dirty="0" smtClean="0"/>
          </a:p>
          <a:p>
            <a:pPr algn="just"/>
            <a:r>
              <a:rPr lang="ru-RU" sz="1600" dirty="0" smtClean="0"/>
              <a:t>8. Бугры: </a:t>
            </a:r>
            <a:r>
              <a:rPr lang="ru-RU" sz="1600" u="sng" dirty="0" smtClean="0">
                <a:hlinkClick r:id="rId14"/>
              </a:rPr>
              <a:t>http</a:t>
            </a:r>
            <a:r>
              <a:rPr lang="ru-RU" sz="1600" u="sng" dirty="0" smtClean="0">
                <a:hlinkClick r:id="rId14"/>
              </a:rPr>
              <a:t>://</a:t>
            </a:r>
            <a:r>
              <a:rPr lang="ru-RU" sz="1600" u="sng" dirty="0" smtClean="0">
                <a:hlinkClick r:id="rId14"/>
              </a:rPr>
              <a:t>photos.wikimapia.org/p/00/02/78/91/77_big.jpg</a:t>
            </a:r>
            <a:r>
              <a:rPr lang="ru-RU" sz="1600" u="sng" dirty="0" smtClean="0"/>
              <a:t> ,</a:t>
            </a:r>
            <a:endParaRPr lang="ru-RU" sz="1600" dirty="0" smtClean="0"/>
          </a:p>
          <a:p>
            <a:pPr algn="just"/>
            <a:r>
              <a:rPr lang="ru-RU" sz="1600" u="sng" dirty="0" smtClean="0">
                <a:hlinkClick r:id="rId15"/>
              </a:rPr>
              <a:t>http://</a:t>
            </a:r>
            <a:r>
              <a:rPr lang="ru-RU" sz="1600" u="sng" dirty="0" smtClean="0">
                <a:hlinkClick r:id="rId15"/>
              </a:rPr>
              <a:t>s2.fotokto.ru/photo/full/471/4719171.jpg</a:t>
            </a:r>
            <a:r>
              <a:rPr lang="ru-RU" sz="1600" u="sng" dirty="0" smtClean="0"/>
              <a:t>, </a:t>
            </a:r>
            <a:r>
              <a:rPr lang="ru-RU" sz="1600" u="sng" dirty="0" smtClean="0">
                <a:hlinkClick r:id="rId16"/>
              </a:rPr>
              <a:t>http://</a:t>
            </a:r>
            <a:r>
              <a:rPr lang="ru-RU" sz="1600" u="sng" dirty="0" smtClean="0">
                <a:hlinkClick r:id="rId16"/>
              </a:rPr>
              <a:t>проза.рф/pics/2009/02/13/391.jpg</a:t>
            </a:r>
            <a:r>
              <a:rPr lang="ru-RU" sz="1600" u="sng" dirty="0" smtClean="0"/>
              <a:t>,</a:t>
            </a:r>
            <a:endParaRPr lang="ru-RU" sz="1600" dirty="0" smtClean="0"/>
          </a:p>
          <a:p>
            <a:pPr algn="just"/>
            <a:r>
              <a:rPr lang="ru-RU" sz="1600" u="sng" dirty="0" smtClean="0">
                <a:hlinkClick r:id="rId17"/>
              </a:rPr>
              <a:t>http</a:t>
            </a:r>
            <a:r>
              <a:rPr lang="ru-RU" sz="1600" u="sng" dirty="0" smtClean="0">
                <a:hlinkClick r:id="rId17"/>
              </a:rPr>
              <a:t>://school18irbit.narod.ru/school_ziz/imag/bug2.jpg</a:t>
            </a:r>
            <a:endParaRPr lang="ru-RU" sz="1600" dirty="0" smtClean="0"/>
          </a:p>
          <a:p>
            <a:pPr algn="just"/>
            <a:r>
              <a:rPr lang="ru-RU" sz="1600" dirty="0" smtClean="0"/>
              <a:t>9. </a:t>
            </a:r>
            <a:r>
              <a:rPr lang="ru-RU" sz="1600" dirty="0" err="1" smtClean="0"/>
              <a:t>Косаревский</a:t>
            </a:r>
            <a:r>
              <a:rPr lang="ru-RU" sz="1600" dirty="0" smtClean="0"/>
              <a:t> бор: </a:t>
            </a:r>
            <a:r>
              <a:rPr lang="ru-RU" sz="1600" u="sng" dirty="0" smtClean="0">
                <a:hlinkClick r:id="rId18"/>
              </a:rPr>
              <a:t>http://</a:t>
            </a:r>
            <a:r>
              <a:rPr lang="ru-RU" sz="1600" u="sng" dirty="0" smtClean="0">
                <a:hlinkClick r:id="rId18"/>
              </a:rPr>
              <a:t>img-2004-06.photosight.ru/04/510951.jpg</a:t>
            </a:r>
            <a:r>
              <a:rPr lang="ru-RU" sz="1600" u="sng" dirty="0" smtClean="0"/>
              <a:t> ,</a:t>
            </a:r>
          </a:p>
          <a:p>
            <a:pPr algn="just"/>
            <a:r>
              <a:rPr lang="ru-RU" sz="1600" u="sng" dirty="0" smtClean="0">
                <a:hlinkClick r:id="rId19"/>
              </a:rPr>
              <a:t>https</a:t>
            </a:r>
            <a:r>
              <a:rPr lang="ru-RU" sz="1600" u="sng" dirty="0" smtClean="0">
                <a:hlinkClick r:id="rId19"/>
              </a:rPr>
              <a:t>://</a:t>
            </a:r>
            <a:r>
              <a:rPr lang="ru-RU" sz="1600" u="sng" dirty="0" smtClean="0">
                <a:hlinkClick r:id="rId19"/>
              </a:rPr>
              <a:t>i.ss.com/gallery/1/4/927/wood-daugavpils-and-reg-daugavpils-185368.800.jpg</a:t>
            </a:r>
            <a:r>
              <a:rPr lang="ru-RU" sz="1600" u="sng" dirty="0" smtClean="0"/>
              <a:t> ,</a:t>
            </a:r>
          </a:p>
          <a:p>
            <a:pPr algn="just"/>
            <a:r>
              <a:rPr lang="ru-RU" sz="1600" u="sng" dirty="0" smtClean="0">
                <a:hlinkClick r:id="rId20"/>
              </a:rPr>
              <a:t>http</a:t>
            </a:r>
            <a:r>
              <a:rPr lang="ru-RU" sz="1600" u="sng" dirty="0" smtClean="0">
                <a:hlinkClick r:id="rId20"/>
              </a:rPr>
              <a:t>://photos.wikimapia.org/p/00/02/62/78/87_big.jpg</a:t>
            </a:r>
            <a:endParaRPr lang="ru-RU" sz="1600" dirty="0" smtClean="0"/>
          </a:p>
          <a:p>
            <a:pPr algn="just"/>
            <a:r>
              <a:rPr lang="ru-RU" sz="1600" dirty="0" smtClean="0"/>
              <a:t>10. </a:t>
            </a:r>
            <a:r>
              <a:rPr lang="ru-RU" sz="1600" u="sng" dirty="0" smtClean="0">
                <a:hlinkClick r:id="rId21"/>
              </a:rPr>
              <a:t>http</a:t>
            </a:r>
            <a:r>
              <a:rPr lang="ru-RU" sz="1600" u="sng" dirty="0" smtClean="0">
                <a:hlinkClick r:id="rId21"/>
              </a:rPr>
              <a:t>://</a:t>
            </a:r>
            <a:r>
              <a:rPr lang="ru-RU" sz="1600" u="sng" dirty="0" smtClean="0">
                <a:hlinkClick r:id="rId21"/>
              </a:rPr>
              <a:t>www.stihi.ru/pics/2015/05/08/1558.jpg</a:t>
            </a:r>
            <a:r>
              <a:rPr lang="ru-RU" sz="1600" u="sng" dirty="0" smtClean="0"/>
              <a:t> - </a:t>
            </a:r>
            <a:r>
              <a:rPr lang="ru-RU" sz="1600" dirty="0" smtClean="0"/>
              <a:t>н</a:t>
            </a:r>
            <a:r>
              <a:rPr lang="ru-RU" sz="1600" dirty="0" smtClean="0"/>
              <a:t>еясыти.</a:t>
            </a:r>
            <a:endParaRPr lang="ru-RU" sz="1600" dirty="0" smtClean="0"/>
          </a:p>
          <a:p>
            <a:pPr algn="just"/>
            <a:r>
              <a:rPr lang="ru-RU" sz="1600" dirty="0" smtClean="0"/>
              <a:t>11. </a:t>
            </a:r>
            <a:r>
              <a:rPr lang="ru-RU" sz="1600" u="sng" dirty="0" smtClean="0">
                <a:hlinkClick r:id="rId22"/>
              </a:rPr>
              <a:t>http</a:t>
            </a:r>
            <a:r>
              <a:rPr lang="ru-RU" sz="1600" u="sng" dirty="0" smtClean="0">
                <a:hlinkClick r:id="rId22"/>
              </a:rPr>
              <a:t>://</a:t>
            </a:r>
            <a:r>
              <a:rPr lang="ru-RU" sz="1600" u="sng" dirty="0" smtClean="0">
                <a:hlinkClick r:id="rId22"/>
              </a:rPr>
              <a:t>st-gdefon.gallery.world/wallpapers_original/534434_gallery.world.jpg</a:t>
            </a:r>
            <a:r>
              <a:rPr lang="ru-RU" sz="1600" u="sng" dirty="0" smtClean="0"/>
              <a:t> - </a:t>
            </a:r>
            <a:r>
              <a:rPr lang="ru-RU" sz="1600" dirty="0" smtClean="0"/>
              <a:t>филин.</a:t>
            </a:r>
            <a:endParaRPr lang="ru-RU" sz="1600" dirty="0" smtClean="0"/>
          </a:p>
          <a:p>
            <a:pPr algn="just"/>
            <a:r>
              <a:rPr lang="ru-RU" sz="1600" dirty="0" smtClean="0"/>
              <a:t>12. </a:t>
            </a:r>
            <a:r>
              <a:rPr lang="ru-RU" sz="1600" u="sng" dirty="0" smtClean="0">
                <a:hlinkClick r:id="rId23"/>
              </a:rPr>
              <a:t>http</a:t>
            </a:r>
            <a:r>
              <a:rPr lang="ru-RU" sz="1600" u="sng" dirty="0" smtClean="0">
                <a:hlinkClick r:id="rId23"/>
              </a:rPr>
              <a:t>://</a:t>
            </a:r>
            <a:r>
              <a:rPr lang="ru-RU" sz="1600" u="sng" dirty="0" smtClean="0">
                <a:hlinkClick r:id="rId23"/>
              </a:rPr>
              <a:t>pbs.twimg.com/media/CwFXRDhWEAAPMz5.jpg</a:t>
            </a:r>
            <a:r>
              <a:rPr lang="ru-RU" sz="1600" u="sng" dirty="0" smtClean="0"/>
              <a:t> - </a:t>
            </a:r>
            <a:r>
              <a:rPr lang="ru-RU" sz="1600" dirty="0" smtClean="0"/>
              <a:t>лиса.</a:t>
            </a:r>
            <a:endParaRPr lang="ru-RU" sz="1600" dirty="0" smtClean="0"/>
          </a:p>
          <a:p>
            <a:pPr algn="just"/>
            <a:r>
              <a:rPr lang="ru-RU" sz="1600" dirty="0" smtClean="0"/>
              <a:t>13. </a:t>
            </a:r>
            <a:r>
              <a:rPr lang="ru-RU" sz="1600" dirty="0" err="1" smtClean="0"/>
              <a:t>Ница</a:t>
            </a:r>
            <a:r>
              <a:rPr lang="ru-RU" sz="1600" dirty="0" smtClean="0"/>
              <a:t>: </a:t>
            </a:r>
            <a:r>
              <a:rPr lang="ru-RU" sz="1600" u="sng" dirty="0" smtClean="0">
                <a:hlinkClick r:id="rId24"/>
              </a:rPr>
              <a:t>http</a:t>
            </a:r>
            <a:r>
              <a:rPr lang="ru-RU" sz="1600" u="sng" dirty="0" smtClean="0">
                <a:hlinkClick r:id="rId24"/>
              </a:rPr>
              <a:t>://</a:t>
            </a:r>
            <a:r>
              <a:rPr lang="ru-RU" sz="1600" u="sng" dirty="0" smtClean="0">
                <a:hlinkClick r:id="rId24"/>
              </a:rPr>
              <a:t>static.panoramio.com/photos/large/55608354.jpg</a:t>
            </a:r>
            <a:r>
              <a:rPr lang="ru-RU" sz="1600" u="sng" dirty="0" smtClean="0"/>
              <a:t> ,</a:t>
            </a:r>
            <a:endParaRPr lang="ru-RU" sz="1600" dirty="0" smtClean="0"/>
          </a:p>
          <a:p>
            <a:pPr algn="just"/>
            <a:r>
              <a:rPr lang="ru-RU" sz="1600" u="sng" dirty="0" smtClean="0">
                <a:hlinkClick r:id="rId25"/>
              </a:rPr>
              <a:t>http://static.panoramio.com/photos/large/55608345.jpg</a:t>
            </a:r>
            <a:endParaRPr lang="ru-RU" sz="1600" dirty="0" smtClean="0"/>
          </a:p>
          <a:p>
            <a:pPr algn="just"/>
            <a:r>
              <a:rPr lang="ru-RU" sz="1600" dirty="0" smtClean="0"/>
              <a:t>14. </a:t>
            </a:r>
            <a:r>
              <a:rPr lang="ru-RU" sz="1600" u="sng" dirty="0" smtClean="0">
                <a:hlinkClick r:id="rId26"/>
              </a:rPr>
              <a:t>http</a:t>
            </a:r>
            <a:r>
              <a:rPr lang="ru-RU" sz="1600" u="sng" dirty="0" smtClean="0">
                <a:hlinkClick r:id="rId26"/>
              </a:rPr>
              <a:t>://</a:t>
            </a:r>
            <a:r>
              <a:rPr lang="ru-RU" sz="1600" u="sng" dirty="0" smtClean="0">
                <a:hlinkClick r:id="rId26"/>
              </a:rPr>
              <a:t>septfon.ru/uploads/images/f/o/t/foto_kubishka_zheltaja.jpg</a:t>
            </a:r>
            <a:r>
              <a:rPr lang="ru-RU" sz="1600" u="sng" dirty="0" smtClean="0"/>
              <a:t> - </a:t>
            </a:r>
            <a:r>
              <a:rPr lang="ru-RU" sz="1600" dirty="0" smtClean="0"/>
              <a:t>кубышка.</a:t>
            </a:r>
            <a:endParaRPr lang="ru-RU" sz="1600" dirty="0" smtClean="0"/>
          </a:p>
          <a:p>
            <a:pPr algn="just"/>
            <a:r>
              <a:rPr lang="ru-RU" sz="1600" dirty="0" smtClean="0"/>
              <a:t>15. </a:t>
            </a:r>
            <a:r>
              <a:rPr lang="ru-RU" sz="1600" u="sng" dirty="0" smtClean="0">
                <a:hlinkClick r:id="rId27"/>
              </a:rPr>
              <a:t>http</a:t>
            </a:r>
            <a:r>
              <a:rPr lang="ru-RU" sz="1600" u="sng" dirty="0" smtClean="0">
                <a:hlinkClick r:id="rId27"/>
              </a:rPr>
              <a:t>://</a:t>
            </a:r>
            <a:r>
              <a:rPr lang="ru-RU" sz="1600" u="sng" dirty="0" smtClean="0">
                <a:hlinkClick r:id="rId27"/>
              </a:rPr>
              <a:t>www.plantarium.ru/dat/plants/6/684/403684_25559f56.jpg</a:t>
            </a:r>
            <a:r>
              <a:rPr lang="ru-RU" sz="1600" u="sng" dirty="0" smtClean="0"/>
              <a:t> - </a:t>
            </a:r>
            <a:r>
              <a:rPr lang="ru-RU" sz="1600" dirty="0" smtClean="0"/>
              <a:t>кувшинка.</a:t>
            </a:r>
            <a:endParaRPr lang="ru-RU" sz="1700" dirty="0" smtClean="0"/>
          </a:p>
        </p:txBody>
      </p:sp>
      <p:sp>
        <p:nvSpPr>
          <p:cNvPr id="5" name="TextBox 4">
            <a:hlinkClick r:id="rId28" action="ppaction://hlinksldjump"/>
          </p:cNvPr>
          <p:cNvSpPr txBox="1"/>
          <p:nvPr/>
        </p:nvSpPr>
        <p:spPr>
          <a:xfrm flipH="1">
            <a:off x="8207896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slavyanskaya-kultura.ru/upload/wysiwyg/3498d63dd8fb52d99e16958a2b35da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404664"/>
            <a:ext cx="8208912" cy="2677656"/>
          </a:xfrm>
          <a:prstGeom prst="rect">
            <a:avLst/>
          </a:prstGeom>
          <a:solidFill>
            <a:schemeClr val="lt1">
              <a:alpha val="52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35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Ирбитское</a:t>
            </a:r>
            <a:r>
              <a:rPr lang="ru-RU" sz="235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 муниципальное образование находится на юго-востоке </a:t>
            </a:r>
            <a:r>
              <a:rPr lang="ru-RU" sz="235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Сведловской</a:t>
            </a:r>
            <a:r>
              <a:rPr lang="ru-RU" sz="235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 области. Площадь образования составляет 4757,64 км</a:t>
            </a:r>
            <a:r>
              <a:rPr lang="ru-RU" sz="2350" b="1" baseline="30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2</a:t>
            </a:r>
            <a:r>
              <a:rPr lang="ru-RU" sz="235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.  Район расположен в лесной зоне,</a:t>
            </a:r>
          </a:p>
          <a:p>
            <a:pPr algn="ctr"/>
            <a:r>
              <a:rPr lang="ru-RU" sz="235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в </a:t>
            </a:r>
            <a:r>
              <a:rPr lang="ru-RU" sz="235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подзоне</a:t>
            </a:r>
            <a:r>
              <a:rPr lang="ru-RU" sz="235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 сосновых и березовых лесов. </a:t>
            </a:r>
          </a:p>
          <a:p>
            <a:pPr algn="ctr"/>
            <a:r>
              <a:rPr lang="ru-RU" sz="235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Ирбит является частью маршрута «Самоцветное кольцо Урала», на котором расположено</a:t>
            </a:r>
          </a:p>
          <a:p>
            <a:pPr algn="ctr"/>
            <a:r>
              <a:rPr lang="ru-RU" sz="235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70%  достопримечательностей Свердловской области».</a:t>
            </a:r>
            <a:endParaRPr lang="ru-RU" sz="235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tist " pitchFamily="2" charset="0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8208000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 flipH="1">
            <a:off x="7164288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Самоцветное кольцо Урала</a:t>
            </a:r>
            <a:endParaRPr lang="ru-RU" sz="4000" b="1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107504" y="1412776"/>
            <a:ext cx="2039127" cy="71508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История</a:t>
            </a:r>
            <a:endParaRPr lang="ru-RU" sz="36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247030" y="2276872"/>
            <a:ext cx="3813002" cy="316682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Виртуальная</a:t>
            </a:r>
          </a:p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экскурсия</a:t>
            </a:r>
          </a:p>
          <a:p>
            <a:pPr algn="ctr"/>
            <a:r>
              <a:rPr lang="ru-RU" sz="360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по ООПТ</a:t>
            </a:r>
          </a:p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Ирбита и</a:t>
            </a:r>
          </a:p>
          <a:p>
            <a:pPr algn="ctr"/>
            <a:r>
              <a:rPr lang="ru-RU" sz="360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Ирбитского МО</a:t>
            </a:r>
            <a:endParaRPr lang="ru-RU" sz="36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2771800" y="5661248"/>
            <a:ext cx="2582061" cy="71508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Источники</a:t>
            </a:r>
            <a:endParaRPr lang="ru-RU" sz="36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pic>
        <p:nvPicPr>
          <p:cNvPr id="33793" name="Picture 1" descr="C:\Users\Юлия\РАБОТА\ДОЛКУМЕНТЫ\Документы\МОЁ\САМООБРАЗОВАНИЕ\конкурсы\2016-2017\метод совет\природоохранные территории\Самоцветная полоса Урала\1355161523_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1124744"/>
            <a:ext cx="4029308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hlinkClick r:id="rId7" action="ppaction://hlinksldjump"/>
          </p:cNvPr>
          <p:cNvSpPr txBox="1"/>
          <p:nvPr/>
        </p:nvSpPr>
        <p:spPr>
          <a:xfrm flipH="1">
            <a:off x="8207896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2060848"/>
            <a:ext cx="8784976" cy="4222433"/>
          </a:xfrm>
          <a:prstGeom prst="roundRect">
            <a:avLst/>
          </a:prstGeom>
          <a:gradFill>
            <a:gsLst>
              <a:gs pos="20000">
                <a:schemeClr val="accent2">
                  <a:tint val="9000"/>
                  <a:alpha val="60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180975" algn="just"/>
            <a:r>
              <a:rPr lang="ru-RU" sz="2200" dirty="0" err="1" smtClean="0"/>
              <a:t>Самоцве́тная</a:t>
            </a:r>
            <a:r>
              <a:rPr lang="ru-RU" sz="2200" dirty="0" smtClean="0"/>
              <a:t> полоса́ </a:t>
            </a:r>
            <a:r>
              <a:rPr lang="ru-RU" sz="2200" dirty="0" err="1" smtClean="0"/>
              <a:t>Ура́ла</a:t>
            </a:r>
            <a:r>
              <a:rPr lang="ru-RU" sz="2200" dirty="0" smtClean="0"/>
              <a:t> – это условное название территории, узкой лентой протянувшейся с юга на север более чем на сто километров вдоль восточного склона Среднего Урала в верховьях рек </a:t>
            </a:r>
            <a:r>
              <a:rPr lang="ru-RU" sz="2200" dirty="0" err="1" smtClean="0"/>
              <a:t>Нейва</a:t>
            </a:r>
            <a:r>
              <a:rPr lang="ru-RU" sz="2200" dirty="0" smtClean="0"/>
              <a:t>, Реж и </a:t>
            </a:r>
            <a:r>
              <a:rPr lang="ru-RU" sz="2200" dirty="0" err="1" smtClean="0"/>
              <a:t>Адуй</a:t>
            </a:r>
            <a:r>
              <a:rPr lang="ru-RU" sz="2200" dirty="0" smtClean="0"/>
              <a:t>.</a:t>
            </a:r>
          </a:p>
          <a:p>
            <a:pPr indent="180975" algn="just"/>
            <a:r>
              <a:rPr lang="ru-RU" sz="2200" dirty="0" smtClean="0"/>
              <a:t>Хотя месторождения известны уже 300 лет, но само обобщающее название моложе, его дал в начале XX века К. К. Матвеев.</a:t>
            </a:r>
          </a:p>
          <a:p>
            <a:pPr indent="180975" algn="just"/>
            <a:r>
              <a:rPr lang="ru-RU" sz="2200" dirty="0" smtClean="0"/>
              <a:t>История открытия этого пестрого места начинается с далекого 1668 года. Впервые здесь драгоценные камни были найдены братьями </a:t>
            </a:r>
            <a:r>
              <a:rPr lang="ru-RU" sz="2200" dirty="0" err="1" smtClean="0"/>
              <a:t>Тумашевыми</a:t>
            </a:r>
            <a:r>
              <a:rPr lang="ru-RU" sz="2200" dirty="0" smtClean="0"/>
              <a:t> в районе реки </a:t>
            </a:r>
            <a:r>
              <a:rPr lang="ru-RU" sz="2200" dirty="0" err="1" smtClean="0"/>
              <a:t>Нейва</a:t>
            </a:r>
            <a:r>
              <a:rPr lang="ru-RU" sz="2200" dirty="0" smtClean="0"/>
              <a:t>. В 1900 году неподалеку от села </a:t>
            </a:r>
            <a:r>
              <a:rPr lang="ru-RU" sz="2200" dirty="0" err="1" smtClean="0"/>
              <a:t>Липовского</a:t>
            </a:r>
            <a:r>
              <a:rPr lang="ru-RU" sz="2200" dirty="0" smtClean="0"/>
              <a:t> были открыты очень редкие залежи турмалина.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88640"/>
            <a:ext cx="496855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smtClean="0">
                <a:solidFill>
                  <a:schemeClr val="bg1"/>
                </a:solidFill>
              </a:rPr>
              <a:t>«Трудно во всем мире найти другой уголок земного шара, где было бы сосредоточено большее количество ценнейших драгоценных камней»</a:t>
            </a:r>
          </a:p>
          <a:p>
            <a:pPr algn="r"/>
            <a:r>
              <a:rPr lang="ru-RU" sz="2200" i="1" dirty="0" smtClean="0">
                <a:solidFill>
                  <a:schemeClr val="bg1"/>
                </a:solidFill>
              </a:rPr>
              <a:t>                                                Ферсман</a:t>
            </a:r>
            <a:endParaRPr lang="ru-RU" sz="2200" i="1" dirty="0">
              <a:solidFill>
                <a:schemeClr val="bg1"/>
              </a:solidFill>
            </a:endParaRPr>
          </a:p>
        </p:txBody>
      </p:sp>
      <p:pic>
        <p:nvPicPr>
          <p:cNvPr id="36866" name="Picture 2" descr="http://www.oblgazeta.ru/media/uploads/675_type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39552" y="0"/>
            <a:ext cx="2691561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8208000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 flipH="1">
            <a:off x="7164288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772816"/>
            <a:ext cx="8712968" cy="4267170"/>
          </a:xfrm>
          <a:prstGeom prst="roundRect">
            <a:avLst>
              <a:gd name="adj" fmla="val 8317"/>
            </a:avLst>
          </a:prstGeom>
          <a:gradFill>
            <a:gsLst>
              <a:gs pos="20000">
                <a:schemeClr val="accent2">
                  <a:tint val="9000"/>
                  <a:alpha val="50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180975" algn="just"/>
            <a:r>
              <a:rPr lang="ru-RU" sz="2350" dirty="0" smtClean="0"/>
              <a:t>Маршрут «Самоцветное кольцо Урала» имеет протяженность 647 км и охватывает Екатеринбург, Березовский, Реж, Артемовский, Ирбит, Алапаевск, </a:t>
            </a:r>
            <a:r>
              <a:rPr lang="ru-RU" sz="2350" dirty="0" err="1" smtClean="0"/>
              <a:t>Мурзинку</a:t>
            </a:r>
            <a:r>
              <a:rPr lang="ru-RU" sz="2350" dirty="0" smtClean="0"/>
              <a:t>, Нижний Тагил, Невьянск. </a:t>
            </a:r>
          </a:p>
          <a:p>
            <a:pPr indent="180975" algn="just"/>
            <a:r>
              <a:rPr lang="ru-RU" sz="2350" dirty="0" smtClean="0"/>
              <a:t>На данном маршруте, помимо имеющихся, планируется создать новые объекты туристического показа, например, </a:t>
            </a:r>
            <a:r>
              <a:rPr lang="ru-RU" sz="2350" dirty="0" err="1" smtClean="0"/>
              <a:t>агропарк</a:t>
            </a:r>
            <a:r>
              <a:rPr lang="ru-RU" sz="2350" dirty="0" smtClean="0"/>
              <a:t> в Артемовском, демидовскую пристань в Нижнем Тагиле и многие другие. Также запланирована реконструкция </a:t>
            </a:r>
            <a:r>
              <a:rPr lang="ru-RU" sz="2350" dirty="0" err="1" smtClean="0"/>
              <a:t>мотодома</a:t>
            </a:r>
            <a:r>
              <a:rPr lang="ru-RU" sz="2350" dirty="0" smtClean="0"/>
              <a:t> в Ирбите, создание </a:t>
            </a:r>
            <a:r>
              <a:rPr lang="ru-RU" sz="2350" dirty="0" err="1" smtClean="0"/>
              <a:t>геопарка</a:t>
            </a:r>
            <a:r>
              <a:rPr lang="ru-RU" sz="2350" dirty="0" smtClean="0"/>
              <a:t> в </a:t>
            </a:r>
            <a:r>
              <a:rPr lang="ru-RU" sz="2350" dirty="0" err="1" smtClean="0"/>
              <a:t>Мурзинке</a:t>
            </a:r>
            <a:r>
              <a:rPr lang="ru-RU" sz="2350" dirty="0" smtClean="0"/>
              <a:t>, обустройство тропы Ферсмана в Реже, реконструкция автодороги </a:t>
            </a:r>
            <a:r>
              <a:rPr lang="ru-RU" sz="2350" dirty="0" err="1" smtClean="0"/>
              <a:t>Николо-Павловское-Мурзинка-Алапаевск</a:t>
            </a:r>
            <a:r>
              <a:rPr lang="ru-RU" sz="2350" dirty="0" smtClean="0"/>
              <a:t>. </a:t>
            </a:r>
          </a:p>
        </p:txBody>
      </p:sp>
      <p:pic>
        <p:nvPicPr>
          <p:cNvPr id="39940" name="Picture 4" descr="http://images.myshared.ru/10/997194/slide_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FF4"/>
              </a:clrFrom>
              <a:clrTo>
                <a:srgbClr val="FDFF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1484783"/>
          </a:xfrm>
          <a:prstGeom prst="rect">
            <a:avLst/>
          </a:prstGeom>
          <a:noFill/>
        </p:spPr>
      </p:pic>
      <p:sp>
        <p:nvSpPr>
          <p:cNvPr id="5" name="TextBox 4">
            <a:hlinkClick r:id="rId3" action="ppaction://hlinksldjump"/>
          </p:cNvPr>
          <p:cNvSpPr txBox="1"/>
          <p:nvPr/>
        </p:nvSpPr>
        <p:spPr>
          <a:xfrm flipH="1">
            <a:off x="7236296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Юлия\РАБОТА\конкурсы 2017-2018\Заповедный мир моими глазами\Краеведческий проект Самоцветное кольцо Урал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7619224" y="2852936"/>
            <a:ext cx="1524776" cy="64633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0" cmpd="sng">
                  <a:solidFill>
                    <a:srgbClr val="000099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Ирбит</a:t>
            </a:r>
            <a:endParaRPr lang="ru-RU" sz="3600" b="1" cap="none" spc="0" dirty="0">
              <a:ln w="19050" cmpd="sng">
                <a:solidFill>
                  <a:srgbClr val="000099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 flipH="1">
            <a:off x="8207896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Юлия\РАБОТА\конкурсы 2017-2018\Заповедный мир моими глазами\mo_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0"/>
            <a:ext cx="6077415" cy="6858000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251520" y="188640"/>
            <a:ext cx="1152128" cy="1512168"/>
            <a:chOff x="323528" y="260648"/>
            <a:chExt cx="1475656" cy="182743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23528" y="260648"/>
              <a:ext cx="1440160" cy="86409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1" name="Picture 3" descr="D:\Юлия\РАБОТА\конкурсы 2017-2018\Заповедный мир моими глазами\f1460286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8" y="260648"/>
              <a:ext cx="1475656" cy="1827438"/>
            </a:xfrm>
            <a:prstGeom prst="rect">
              <a:avLst/>
            </a:prstGeom>
            <a:noFill/>
          </p:spPr>
        </p:pic>
      </p:grp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5004048" y="260648"/>
            <a:ext cx="2736304" cy="510778"/>
          </a:xfrm>
          <a:prstGeom prst="roundRect">
            <a:avLst/>
          </a:prstGeom>
          <a:solidFill>
            <a:srgbClr val="99FF99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Косоревский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 бор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tist " pitchFamily="2" charset="0"/>
            </a:endParaRPr>
          </a:p>
        </p:txBody>
      </p: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1619672" y="5085184"/>
            <a:ext cx="1800200" cy="510778"/>
          </a:xfrm>
          <a:prstGeom prst="roundRect">
            <a:avLst/>
          </a:prstGeom>
          <a:solidFill>
            <a:srgbClr val="99FF99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река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Ница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tist " pitchFamily="2" charset="0"/>
            </a:endParaRPr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6228184" y="4005064"/>
            <a:ext cx="2411760" cy="510778"/>
          </a:xfrm>
          <a:prstGeom prst="roundRect">
            <a:avLst/>
          </a:prstGeom>
          <a:solidFill>
            <a:srgbClr val="99FF99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озеро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Бутинец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tist " pitchFamily="2" charset="0"/>
            </a:endParaRPr>
          </a:p>
        </p:txBody>
      </p:sp>
      <p:sp>
        <p:nvSpPr>
          <p:cNvPr id="11" name="TextBox 10">
            <a:hlinkClick r:id="rId8" action="ppaction://hlinksldjump"/>
          </p:cNvPr>
          <p:cNvSpPr txBox="1"/>
          <p:nvPr/>
        </p:nvSpPr>
        <p:spPr>
          <a:xfrm>
            <a:off x="2627784" y="2132856"/>
            <a:ext cx="2088232" cy="510778"/>
          </a:xfrm>
          <a:prstGeom prst="roundRect">
            <a:avLst/>
          </a:prstGeom>
          <a:solidFill>
            <a:srgbClr val="99FF99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 Белая горка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tist " pitchFamily="2" charset="0"/>
            </a:endParaRPr>
          </a:p>
        </p:txBody>
      </p:sp>
      <p:sp>
        <p:nvSpPr>
          <p:cNvPr id="12" name="TextBox 11">
            <a:hlinkClick r:id="rId9" action="ppaction://hlinksldjump"/>
          </p:cNvPr>
          <p:cNvSpPr txBox="1"/>
          <p:nvPr/>
        </p:nvSpPr>
        <p:spPr>
          <a:xfrm>
            <a:off x="4932040" y="4653136"/>
            <a:ext cx="2411760" cy="919401"/>
          </a:xfrm>
          <a:prstGeom prst="roundRect">
            <a:avLst/>
          </a:prstGeom>
          <a:solidFill>
            <a:srgbClr val="99FF99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Болото по реке Боровая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tist " pitchFamily="2" charset="0"/>
            </a:endParaRPr>
          </a:p>
        </p:txBody>
      </p:sp>
      <p:sp>
        <p:nvSpPr>
          <p:cNvPr id="14" name="TextBox 13">
            <a:hlinkClick r:id="rId10" action="ppaction://hlinksldjump"/>
          </p:cNvPr>
          <p:cNvSpPr txBox="1"/>
          <p:nvPr/>
        </p:nvSpPr>
        <p:spPr>
          <a:xfrm>
            <a:off x="5508104" y="1412776"/>
            <a:ext cx="2051720" cy="919401"/>
          </a:xfrm>
          <a:prstGeom prst="roundRect">
            <a:avLst/>
          </a:prstGeom>
          <a:solidFill>
            <a:srgbClr val="99FF99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Вязовые насаждения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tist " pitchFamily="2" charset="0"/>
            </a:endParaRPr>
          </a:p>
        </p:txBody>
      </p:sp>
      <p:sp>
        <p:nvSpPr>
          <p:cNvPr id="15" name="TextBox 14">
            <a:hlinkClick r:id="rId11" action="ppaction://hlinksldjump"/>
          </p:cNvPr>
          <p:cNvSpPr txBox="1"/>
          <p:nvPr/>
        </p:nvSpPr>
        <p:spPr>
          <a:xfrm>
            <a:off x="4427984" y="5805264"/>
            <a:ext cx="2411760" cy="919401"/>
          </a:xfrm>
          <a:prstGeom prst="roundRect">
            <a:avLst/>
          </a:prstGeom>
          <a:solidFill>
            <a:srgbClr val="99FF99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Килачёвский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 сквер «Победы»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tist " pitchFamily="2" charset="0"/>
            </a:endParaRPr>
          </a:p>
        </p:txBody>
      </p:sp>
      <p:sp>
        <p:nvSpPr>
          <p:cNvPr id="18" name="TextBox 17">
            <a:hlinkClick r:id="rId12" action="ppaction://hlinksldjump"/>
          </p:cNvPr>
          <p:cNvSpPr txBox="1"/>
          <p:nvPr/>
        </p:nvSpPr>
        <p:spPr>
          <a:xfrm>
            <a:off x="323528" y="2708920"/>
            <a:ext cx="2411760" cy="1736646"/>
          </a:xfrm>
          <a:prstGeom prst="roundRect">
            <a:avLst/>
          </a:prstGeom>
          <a:solidFill>
            <a:srgbClr val="99FF99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Горкинский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 ботанический памятник природы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tist " pitchFamily="2" charset="0"/>
            </a:endParaRPr>
          </a:p>
        </p:txBody>
      </p:sp>
      <p:sp>
        <p:nvSpPr>
          <p:cNvPr id="19" name="TextBox 18">
            <a:hlinkClick r:id="rId13" action="ppaction://hlinksldjump"/>
          </p:cNvPr>
          <p:cNvSpPr txBox="1"/>
          <p:nvPr/>
        </p:nvSpPr>
        <p:spPr>
          <a:xfrm>
            <a:off x="5292080" y="3140968"/>
            <a:ext cx="1368152" cy="510778"/>
          </a:xfrm>
          <a:prstGeom prst="roundRect">
            <a:avLst/>
          </a:prstGeom>
          <a:solidFill>
            <a:srgbClr val="99FF99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Бугры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tist " pitchFamily="2" charset="0"/>
            </a:endParaRPr>
          </a:p>
        </p:txBody>
      </p:sp>
      <p:sp>
        <p:nvSpPr>
          <p:cNvPr id="20" name="TextBox 19">
            <a:hlinkClick r:id="rId14" action="ppaction://hlinksldjump"/>
          </p:cNvPr>
          <p:cNvSpPr txBox="1"/>
          <p:nvPr/>
        </p:nvSpPr>
        <p:spPr>
          <a:xfrm>
            <a:off x="1547664" y="548680"/>
            <a:ext cx="2592288" cy="510778"/>
          </a:xfrm>
          <a:prstGeom prst="roundRect">
            <a:avLst/>
          </a:prstGeom>
          <a:solidFill>
            <a:srgbClr val="99FF99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озеро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tist " pitchFamily="2" charset="0"/>
              </a:rPr>
              <a:t>Повареное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etist " pitchFamily="2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995936" y="1268760"/>
            <a:ext cx="360040" cy="360040"/>
          </a:xfrm>
          <a:prstGeom prst="ellipse">
            <a:avLst/>
          </a:prstGeom>
          <a:solidFill>
            <a:srgbClr val="059505"/>
          </a:solidFill>
          <a:ln>
            <a:solidFill>
              <a:srgbClr val="059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4860032" y="1052736"/>
            <a:ext cx="360040" cy="360040"/>
          </a:xfrm>
          <a:prstGeom prst="ellipse">
            <a:avLst/>
          </a:prstGeom>
          <a:solidFill>
            <a:srgbClr val="059505"/>
          </a:solidFill>
          <a:ln>
            <a:solidFill>
              <a:srgbClr val="059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5076056" y="1988840"/>
            <a:ext cx="360040" cy="360040"/>
          </a:xfrm>
          <a:prstGeom prst="ellipse">
            <a:avLst/>
          </a:prstGeom>
          <a:solidFill>
            <a:srgbClr val="059505"/>
          </a:solidFill>
          <a:ln>
            <a:solidFill>
              <a:srgbClr val="059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4860032" y="2564904"/>
            <a:ext cx="360040" cy="360040"/>
          </a:xfrm>
          <a:prstGeom prst="ellipse">
            <a:avLst/>
          </a:prstGeom>
          <a:solidFill>
            <a:srgbClr val="059505"/>
          </a:solidFill>
          <a:ln>
            <a:solidFill>
              <a:srgbClr val="059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4932040" y="3140968"/>
            <a:ext cx="360040" cy="360040"/>
          </a:xfrm>
          <a:prstGeom prst="ellipse">
            <a:avLst/>
          </a:prstGeom>
          <a:solidFill>
            <a:srgbClr val="059505"/>
          </a:solidFill>
          <a:ln>
            <a:solidFill>
              <a:srgbClr val="059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843808" y="3284984"/>
            <a:ext cx="360040" cy="360040"/>
          </a:xfrm>
          <a:prstGeom prst="ellipse">
            <a:avLst/>
          </a:prstGeom>
          <a:solidFill>
            <a:srgbClr val="059505"/>
          </a:solidFill>
          <a:ln>
            <a:solidFill>
              <a:srgbClr val="059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3491880" y="5157192"/>
            <a:ext cx="360040" cy="360040"/>
          </a:xfrm>
          <a:prstGeom prst="ellipse">
            <a:avLst/>
          </a:prstGeom>
          <a:solidFill>
            <a:srgbClr val="059505"/>
          </a:solidFill>
          <a:ln>
            <a:solidFill>
              <a:srgbClr val="059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4427984" y="4725144"/>
            <a:ext cx="360040" cy="360040"/>
          </a:xfrm>
          <a:prstGeom prst="ellipse">
            <a:avLst/>
          </a:prstGeom>
          <a:solidFill>
            <a:srgbClr val="059505"/>
          </a:solidFill>
          <a:ln>
            <a:solidFill>
              <a:srgbClr val="059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3995936" y="5805264"/>
            <a:ext cx="360040" cy="360040"/>
          </a:xfrm>
          <a:prstGeom prst="ellipse">
            <a:avLst/>
          </a:prstGeom>
          <a:solidFill>
            <a:srgbClr val="059505"/>
          </a:solidFill>
          <a:ln>
            <a:solidFill>
              <a:srgbClr val="059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5724128" y="4005064"/>
            <a:ext cx="360040" cy="360040"/>
          </a:xfrm>
          <a:prstGeom prst="ellipse">
            <a:avLst/>
          </a:prstGeom>
          <a:solidFill>
            <a:srgbClr val="059505"/>
          </a:solidFill>
          <a:ln>
            <a:solidFill>
              <a:srgbClr val="059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hlinkClick r:id="rId15" action="ppaction://hlinksldjump"/>
          </p:cNvPr>
          <p:cNvSpPr txBox="1"/>
          <p:nvPr/>
        </p:nvSpPr>
        <p:spPr>
          <a:xfrm flipH="1">
            <a:off x="8207896" y="6519446"/>
            <a:ext cx="936104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назад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lavyanskaya-kultura.ru/upload/wysiwyg/3498d63dd8fb52d99e16958a2b35da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D:\Юлия\РАБОТА\Краеведческий проект самоцветное кольцо Урала\фото\белая гор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32656"/>
            <a:ext cx="3708070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0" name="Picture 8" descr="http://img-fotki.yandex.ru/get/5810/21296645.0/0_548ad_62f71457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15950" y="332656"/>
            <a:ext cx="4896544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Скругленный прямоугольник 7"/>
          <p:cNvSpPr/>
          <p:nvPr/>
        </p:nvSpPr>
        <p:spPr>
          <a:xfrm>
            <a:off x="2555776" y="4797152"/>
            <a:ext cx="5472608" cy="1736646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Ботанический и геологический памятник природы, местонахождение реликтовых растений</a:t>
            </a:r>
          </a:p>
          <a:p>
            <a:pPr algn="ctr"/>
            <a:r>
              <a:rPr lang="ru-RU" sz="2400" b="1" dirty="0" smtClean="0"/>
              <a:t>обнажение «Белая горка»</a:t>
            </a:r>
            <a:endParaRPr lang="ru-RU" sz="2400" b="1" dirty="0"/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8244408" y="6519446"/>
            <a:ext cx="936000" cy="338554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вперёд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5498</TotalTime>
  <Words>889</Words>
  <Application>Microsoft Office PowerPoint</Application>
  <PresentationFormat>Экран (4:3)</PresentationFormat>
  <Paragraphs>145</Paragraphs>
  <Slides>24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Заповедный мир –  моими глазами (Виртуальная экскурсия)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201</cp:revision>
  <dcterms:created xsi:type="dcterms:W3CDTF">2017-01-20T06:26:54Z</dcterms:created>
  <dcterms:modified xsi:type="dcterms:W3CDTF">2017-10-16T04:10:52Z</dcterms:modified>
</cp:coreProperties>
</file>